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70" r:id="rId3"/>
    <p:sldId id="258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60" r:id="rId12"/>
    <p:sldId id="266" r:id="rId13"/>
    <p:sldId id="280" r:id="rId14"/>
    <p:sldId id="281" r:id="rId15"/>
    <p:sldId id="268" r:id="rId16"/>
  </p:sldIdLst>
  <p:sldSz cx="18288000" cy="10287000"/>
  <p:notesSz cx="6858000" cy="9144000"/>
  <p:embeddedFontLst>
    <p:embeddedFont>
      <p:font typeface="Open Sauce" panose="020B0604020202020204" charset="0"/>
      <p:regular r:id="rId18"/>
    </p:embeddedFont>
    <p:embeddedFont>
      <p:font typeface="Open Sauce Semi-Bold" panose="020B0604020202020204" charset="0"/>
      <p:regular r:id="rId19"/>
    </p:embeddedFont>
    <p:embeddedFont>
      <p:font typeface="Poppins" panose="00000500000000000000" pitchFamily="2" charset="0"/>
      <p:regular r:id="rId20"/>
    </p:embeddedFont>
    <p:embeddedFont>
      <p:font typeface="Prata" panose="020B0604020202020204" charset="0"/>
      <p:regular r:id="rId21"/>
    </p:embeddedFont>
    <p:embeddedFont>
      <p:font typeface="Raleway" pitchFamily="2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28" autoAdjust="0"/>
    <p:restoredTop sz="94622" autoAdjust="0"/>
  </p:normalViewPr>
  <p:slideViewPr>
    <p:cSldViewPr>
      <p:cViewPr>
        <p:scale>
          <a:sx n="33" d="100"/>
          <a:sy n="33" d="100"/>
        </p:scale>
        <p:origin x="1604" y="2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77728-9085-4ED8-BF5A-A9E4B772066A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B15340-E7AF-46B1-89DB-032F4C2CC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76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8.svg"/><Relationship Id="rId7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6944" y="1350574"/>
            <a:ext cx="17854110" cy="7995696"/>
            <a:chOff x="174852" y="-106574"/>
            <a:chExt cx="2924525" cy="1375967"/>
          </a:xfrm>
        </p:grpSpPr>
        <p:sp>
          <p:nvSpPr>
            <p:cNvPr id="3" name="Freeform 3"/>
            <p:cNvSpPr/>
            <p:nvPr/>
          </p:nvSpPr>
          <p:spPr>
            <a:xfrm>
              <a:off x="174852" y="-106574"/>
              <a:ext cx="2924525" cy="1375967"/>
            </a:xfrm>
            <a:custGeom>
              <a:avLst/>
              <a:gdLst/>
              <a:ahLst/>
              <a:cxnLst/>
              <a:rect l="l" t="t" r="r" b="b"/>
              <a:pathLst>
                <a:path w="2924525" h="1375967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5" y="0"/>
                  </a:lnTo>
                  <a:cubicBezTo>
                    <a:pt x="2868644" y="0"/>
                    <a:pt x="2924525" y="55880"/>
                    <a:pt x="2924525" y="124460"/>
                  </a:cubicBezTo>
                  <a:lnTo>
                    <a:pt x="2924525" y="1251507"/>
                  </a:lnTo>
                  <a:cubicBezTo>
                    <a:pt x="2924525" y="1320086"/>
                    <a:pt x="2868644" y="1375967"/>
                    <a:pt x="2800065" y="1375967"/>
                  </a:cubicBezTo>
                  <a:close/>
                </a:path>
              </a:pathLst>
            </a:custGeom>
            <a:solidFill>
              <a:srgbClr val="1B1B1B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95845" y="1829997"/>
            <a:ext cx="7470356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>
              <a:lnSpc>
                <a:spcPts val="7700"/>
              </a:lnSpc>
              <a:buNone/>
            </a:pPr>
            <a:r>
              <a:rPr lang="en-US" sz="6600" dirty="0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Automated Testing </a:t>
            </a:r>
            <a:r>
              <a:rPr lang="en-US" sz="6600" dirty="0" err="1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ParaBank</a:t>
            </a:r>
            <a:r>
              <a:rPr lang="ar-EG" sz="6600" dirty="0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6600" dirty="0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website</a:t>
            </a:r>
          </a:p>
          <a:p>
            <a:pPr marL="0" indent="0">
              <a:lnSpc>
                <a:spcPts val="7700"/>
              </a:lnSpc>
              <a:buNone/>
            </a:pPr>
            <a:endParaRPr lang="en-US" sz="6600" dirty="0">
              <a:solidFill>
                <a:schemeClr val="bg1"/>
              </a:solidFill>
              <a:latin typeface="Prata" pitchFamily="34" charset="0"/>
              <a:ea typeface="Prata" pitchFamily="34" charset="-122"/>
              <a:cs typeface="Prata" pitchFamily="34" charset="-12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D1EBD42-5E5B-25D9-79F7-79225A3AA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201" y="1766287"/>
            <a:ext cx="9575711" cy="66907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829B98-AFCF-61BF-6D81-E09C7C107858}"/>
              </a:ext>
            </a:extLst>
          </p:cNvPr>
          <p:cNvSpPr txBox="1"/>
          <p:nvPr/>
        </p:nvSpPr>
        <p:spPr>
          <a:xfrm>
            <a:off x="216944" y="4276971"/>
            <a:ext cx="784925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presentation explores the automated testing E2E scenario for </a:t>
            </a:r>
            <a:r>
              <a:rPr lang="en-US" sz="3200" dirty="0" err="1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ParaBank</a:t>
            </a:r>
            <a:r>
              <a:rPr lang="en-US" sz="320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website, a web application simulating online banking functionality. The presentation will cover essential functionalities such as user registration, account management, and financial transactions.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1" name="Picture 2" descr="Bug, bug search, development, programming, search, magnifier ...">
            <a:extLst>
              <a:ext uri="{FF2B5EF4-FFF2-40B4-BE49-F238E27FC236}">
                <a16:creationId xmlns:a16="http://schemas.microsoft.com/office/drawing/2014/main" id="{0E2B3A0E-DF7B-BCE4-3C8B-853A9B833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9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9D7F49E2-2140-A532-382F-9F3D79F5D345}"/>
              </a:ext>
            </a:extLst>
          </p:cNvPr>
          <p:cNvSpPr txBox="1"/>
          <p:nvPr/>
        </p:nvSpPr>
        <p:spPr>
          <a:xfrm>
            <a:off x="609600" y="347723"/>
            <a:ext cx="386871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Testing Track</a:t>
            </a: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F4D2D019-7CCB-CC67-AF2D-975ADA625156}"/>
              </a:ext>
            </a:extLst>
          </p:cNvPr>
          <p:cNvSpPr/>
          <p:nvPr/>
        </p:nvSpPr>
        <p:spPr>
          <a:xfrm>
            <a:off x="17305513" y="136678"/>
            <a:ext cx="830087" cy="763144"/>
          </a:xfrm>
          <a:custGeom>
            <a:avLst/>
            <a:gdLst/>
            <a:ahLst/>
            <a:cxnLst/>
            <a:rect l="l" t="t" r="r" b="b"/>
            <a:pathLst>
              <a:path w="830087" h="763144">
                <a:moveTo>
                  <a:pt x="0" y="0"/>
                </a:moveTo>
                <a:lnTo>
                  <a:pt x="830087" y="0"/>
                </a:lnTo>
                <a:lnTo>
                  <a:pt x="830087" y="763144"/>
                </a:lnTo>
                <a:lnTo>
                  <a:pt x="0" y="763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7614042" y="1031983"/>
            <a:ext cx="6787718" cy="14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r>
              <a:rPr lang="en-US" sz="4900" b="1">
                <a:solidFill>
                  <a:srgbClr val="F1E9E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Request Loan</a:t>
            </a:r>
          </a:p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endParaRPr lang="en-US" sz="4900" b="1">
              <a:solidFill>
                <a:srgbClr val="F1E9E9"/>
              </a:solidFill>
              <a:latin typeface="Open Sauce Semi-Bold"/>
              <a:ea typeface="Open Sauce Semi-Bold"/>
              <a:cs typeface="Open Sauce Semi-Bold"/>
              <a:sym typeface="Open Sauce Semi-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BBD5DB-D48E-9559-B399-519723F994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12357" r="-780" b="60309"/>
          <a:stretch/>
        </p:blipFill>
        <p:spPr>
          <a:xfrm>
            <a:off x="787498" y="2500527"/>
            <a:ext cx="7271488" cy="5881473"/>
          </a:xfrm>
          <a:prstGeom prst="rect">
            <a:avLst/>
          </a:prstGeom>
        </p:spPr>
      </p:pic>
      <p:sp>
        <p:nvSpPr>
          <p:cNvPr id="4" name="Freeform 4">
            <a:extLst>
              <a:ext uri="{FF2B5EF4-FFF2-40B4-BE49-F238E27FC236}">
                <a16:creationId xmlns:a16="http://schemas.microsoft.com/office/drawing/2014/main" id="{3690A056-B74A-F9AA-5EFD-CF54542E61EB}"/>
              </a:ext>
            </a:extLst>
          </p:cNvPr>
          <p:cNvSpPr/>
          <p:nvPr/>
        </p:nvSpPr>
        <p:spPr>
          <a:xfrm>
            <a:off x="8559819" y="3437630"/>
            <a:ext cx="8940682" cy="4268078"/>
          </a:xfrm>
          <a:custGeom>
            <a:avLst/>
            <a:gdLst/>
            <a:ahLst/>
            <a:cxnLst/>
            <a:rect l="l" t="t" r="r" b="b"/>
            <a:pathLst>
              <a:path w="10161613" h="3799234">
                <a:moveTo>
                  <a:pt x="0" y="0"/>
                </a:moveTo>
                <a:lnTo>
                  <a:pt x="10161613" y="0"/>
                </a:lnTo>
                <a:lnTo>
                  <a:pt x="10161613" y="3799234"/>
                </a:lnTo>
                <a:lnTo>
                  <a:pt x="0" y="3799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681" b="-5681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2" descr="Bug, bug search, development, programming, search, magnifier ...">
            <a:extLst>
              <a:ext uri="{FF2B5EF4-FFF2-40B4-BE49-F238E27FC236}">
                <a16:creationId xmlns:a16="http://schemas.microsoft.com/office/drawing/2014/main" id="{7EECF935-E6B0-83E3-065C-2AFE980C2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9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48C770FB-A0B3-6ED6-05B5-F8598CB43A3A}"/>
              </a:ext>
            </a:extLst>
          </p:cNvPr>
          <p:cNvSpPr txBox="1"/>
          <p:nvPr/>
        </p:nvSpPr>
        <p:spPr>
          <a:xfrm>
            <a:off x="609600" y="347723"/>
            <a:ext cx="386871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Testing Track</a:t>
            </a:r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77DEB2B7-F896-AEA3-DBED-3F967CD56CBE}"/>
              </a:ext>
            </a:extLst>
          </p:cNvPr>
          <p:cNvSpPr/>
          <p:nvPr/>
        </p:nvSpPr>
        <p:spPr>
          <a:xfrm>
            <a:off x="17305513" y="136678"/>
            <a:ext cx="830087" cy="763144"/>
          </a:xfrm>
          <a:custGeom>
            <a:avLst/>
            <a:gdLst/>
            <a:ahLst/>
            <a:cxnLst/>
            <a:rect l="l" t="t" r="r" b="b"/>
            <a:pathLst>
              <a:path w="830087" h="763144">
                <a:moveTo>
                  <a:pt x="0" y="0"/>
                </a:moveTo>
                <a:lnTo>
                  <a:pt x="830087" y="0"/>
                </a:lnTo>
                <a:lnTo>
                  <a:pt x="830087" y="763144"/>
                </a:lnTo>
                <a:lnTo>
                  <a:pt x="0" y="7631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80831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2062857" y="2495996"/>
            <a:ext cx="14162282" cy="5295008"/>
          </a:xfrm>
          <a:custGeom>
            <a:avLst/>
            <a:gdLst/>
            <a:ahLst/>
            <a:cxnLst/>
            <a:rect l="l" t="t" r="r" b="b"/>
            <a:pathLst>
              <a:path w="10161613" h="3799234">
                <a:moveTo>
                  <a:pt x="0" y="0"/>
                </a:moveTo>
                <a:lnTo>
                  <a:pt x="10161613" y="0"/>
                </a:lnTo>
                <a:lnTo>
                  <a:pt x="10161613" y="3799234"/>
                </a:lnTo>
                <a:lnTo>
                  <a:pt x="0" y="37992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681" b="-56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492206" y="1176553"/>
            <a:ext cx="7325394" cy="711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r>
              <a:rPr lang="en-US" sz="4900" b="1" dirty="0">
                <a:solidFill>
                  <a:srgbClr val="F1E9E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Forgot login info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92E93E11-6838-881C-99A7-01373EC1ABC0}"/>
              </a:ext>
            </a:extLst>
          </p:cNvPr>
          <p:cNvSpPr/>
          <p:nvPr/>
        </p:nvSpPr>
        <p:spPr>
          <a:xfrm>
            <a:off x="2743200" y="4381500"/>
            <a:ext cx="10517357" cy="2199154"/>
          </a:xfrm>
          <a:custGeom>
            <a:avLst/>
            <a:gdLst/>
            <a:ahLst/>
            <a:cxnLst/>
            <a:rect l="l" t="t" r="r" b="b"/>
            <a:pathLst>
              <a:path w="11517185" h="2408216">
                <a:moveTo>
                  <a:pt x="0" y="0"/>
                </a:moveTo>
                <a:lnTo>
                  <a:pt x="11517185" y="0"/>
                </a:lnTo>
                <a:lnTo>
                  <a:pt x="11517185" y="2408216"/>
                </a:lnTo>
                <a:lnTo>
                  <a:pt x="0" y="2408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97342"/>
            </a:stretch>
          </a:blipFill>
        </p:spPr>
        <p:txBody>
          <a:bodyPr/>
          <a:lstStyle/>
          <a:p>
            <a:endParaRPr lang="en-EG" dirty="0"/>
          </a:p>
        </p:txBody>
      </p:sp>
      <p:pic>
        <p:nvPicPr>
          <p:cNvPr id="3" name="Picture 2" descr="Bug, bug search, development, programming, search, magnifier ...">
            <a:extLst>
              <a:ext uri="{FF2B5EF4-FFF2-40B4-BE49-F238E27FC236}">
                <a16:creationId xmlns:a16="http://schemas.microsoft.com/office/drawing/2014/main" id="{F1C8FB76-E8B8-699E-52BC-7AA6F654F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9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A73629F3-42BC-F7B3-9619-3AC1095AEBD8}"/>
              </a:ext>
            </a:extLst>
          </p:cNvPr>
          <p:cNvSpPr txBox="1"/>
          <p:nvPr/>
        </p:nvSpPr>
        <p:spPr>
          <a:xfrm>
            <a:off x="609600" y="347723"/>
            <a:ext cx="386871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Testing Track</a:t>
            </a:r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F75F5D9B-6C23-967F-77A5-1ED5EFF3471D}"/>
              </a:ext>
            </a:extLst>
          </p:cNvPr>
          <p:cNvSpPr/>
          <p:nvPr/>
        </p:nvSpPr>
        <p:spPr>
          <a:xfrm>
            <a:off x="17305513" y="136678"/>
            <a:ext cx="830087" cy="763144"/>
          </a:xfrm>
          <a:custGeom>
            <a:avLst/>
            <a:gdLst/>
            <a:ahLst/>
            <a:cxnLst/>
            <a:rect l="l" t="t" r="r" b="b"/>
            <a:pathLst>
              <a:path w="830087" h="763144">
                <a:moveTo>
                  <a:pt x="0" y="0"/>
                </a:moveTo>
                <a:lnTo>
                  <a:pt x="830087" y="0"/>
                </a:lnTo>
                <a:lnTo>
                  <a:pt x="830087" y="763144"/>
                </a:lnTo>
                <a:lnTo>
                  <a:pt x="0" y="7631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757615" y="1795932"/>
            <a:ext cx="5201984" cy="77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r>
              <a:rPr lang="en-US" sz="7100" b="1">
                <a:solidFill>
                  <a:srgbClr val="F1E9E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Jira Tool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6884" y="2182865"/>
            <a:ext cx="6263445" cy="4378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241298">
              <a:lnSpc>
                <a:spcPts val="2800"/>
              </a:lnSpc>
              <a:buFont typeface="Arial"/>
              <a:buChar char="•"/>
            </a:pPr>
            <a:endParaRPr lang="en-US" sz="5400" u="none">
              <a:solidFill>
                <a:srgbClr val="F1E9E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indent="-241298">
              <a:lnSpc>
                <a:spcPts val="2800"/>
              </a:lnSpc>
              <a:buFont typeface="Arial"/>
              <a:buChar char="•"/>
            </a:pPr>
            <a:endParaRPr lang="en-US" sz="5400" u="none">
              <a:solidFill>
                <a:srgbClr val="F1E9E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indent="-241298">
              <a:lnSpc>
                <a:spcPts val="2800"/>
              </a:lnSpc>
              <a:buFont typeface="Arial"/>
              <a:buChar char="•"/>
            </a:pPr>
            <a:endParaRPr lang="en-US" sz="5400">
              <a:solidFill>
                <a:srgbClr val="F1E9E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indent="-241298">
              <a:lnSpc>
                <a:spcPts val="2800"/>
              </a:lnSpc>
              <a:buFont typeface="Arial"/>
              <a:buChar char="•"/>
            </a:pPr>
            <a:endParaRPr lang="en-US" sz="5400" u="none">
              <a:solidFill>
                <a:srgbClr val="F1E9E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5400" u="none">
                <a:solidFill>
                  <a:srgbClr val="F1E9E9"/>
                </a:solidFill>
                <a:latin typeface="Open Sauce"/>
                <a:ea typeface="Open Sauce"/>
                <a:cs typeface="Open Sauce"/>
                <a:sym typeface="Open Sauce"/>
              </a:rPr>
              <a:t>Analyzing Bugs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endParaRPr lang="en-US" sz="5400">
              <a:solidFill>
                <a:srgbClr val="F1E9E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5400" u="none">
                <a:solidFill>
                  <a:srgbClr val="F1E9E9"/>
                </a:solidFill>
                <a:latin typeface="Open Sauce"/>
                <a:ea typeface="Open Sauce"/>
                <a:cs typeface="Open Sauce"/>
                <a:sym typeface="Open Sauce"/>
              </a:rPr>
              <a:t>Test cases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endParaRPr lang="en-US" sz="5400" u="none">
              <a:solidFill>
                <a:srgbClr val="F1E9E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5400" u="none">
                <a:solidFill>
                  <a:srgbClr val="F1E9E9"/>
                </a:solidFill>
                <a:latin typeface="Open Sauce"/>
                <a:ea typeface="Open Sauce"/>
                <a:cs typeface="Open Sauce"/>
                <a:sym typeface="Open Sauce"/>
              </a:rPr>
              <a:t>API Tests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endParaRPr lang="en-US" sz="5400">
              <a:solidFill>
                <a:srgbClr val="F1E9E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endParaRPr lang="en-US" sz="5400" u="none">
              <a:solidFill>
                <a:srgbClr val="F1E9E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2800"/>
              </a:lnSpc>
            </a:pPr>
            <a:endParaRPr lang="en-US" sz="5400" u="none">
              <a:solidFill>
                <a:srgbClr val="F1E9E9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C6BF7E-A57F-120C-8983-8F243CC26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560" y="991777"/>
            <a:ext cx="8507809" cy="8725548"/>
          </a:xfrm>
          <a:prstGeom prst="rect">
            <a:avLst/>
          </a:prstGeom>
        </p:spPr>
      </p:pic>
      <p:pic>
        <p:nvPicPr>
          <p:cNvPr id="3" name="Picture 2" descr="Bug, bug search, development, programming, search, magnifier ...">
            <a:extLst>
              <a:ext uri="{FF2B5EF4-FFF2-40B4-BE49-F238E27FC236}">
                <a16:creationId xmlns:a16="http://schemas.microsoft.com/office/drawing/2014/main" id="{06E6CD18-158E-210F-6688-0E8592018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9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3">
            <a:extLst>
              <a:ext uri="{FF2B5EF4-FFF2-40B4-BE49-F238E27FC236}">
                <a16:creationId xmlns:a16="http://schemas.microsoft.com/office/drawing/2014/main" id="{676A22CF-7665-6D2F-DB96-B455E5A21914}"/>
              </a:ext>
            </a:extLst>
          </p:cNvPr>
          <p:cNvSpPr txBox="1"/>
          <p:nvPr/>
        </p:nvSpPr>
        <p:spPr>
          <a:xfrm>
            <a:off x="609600" y="347723"/>
            <a:ext cx="386871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Testing Track</a:t>
            </a:r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2D5B6F0D-7778-956D-3F1A-93C1E2F11E12}"/>
              </a:ext>
            </a:extLst>
          </p:cNvPr>
          <p:cNvSpPr/>
          <p:nvPr/>
        </p:nvSpPr>
        <p:spPr>
          <a:xfrm>
            <a:off x="17305513" y="136678"/>
            <a:ext cx="830087" cy="763144"/>
          </a:xfrm>
          <a:custGeom>
            <a:avLst/>
            <a:gdLst/>
            <a:ahLst/>
            <a:cxnLst/>
            <a:rect l="l" t="t" r="r" b="b"/>
            <a:pathLst>
              <a:path w="830087" h="763144">
                <a:moveTo>
                  <a:pt x="0" y="0"/>
                </a:moveTo>
                <a:lnTo>
                  <a:pt x="830087" y="0"/>
                </a:lnTo>
                <a:lnTo>
                  <a:pt x="830087" y="763144"/>
                </a:lnTo>
                <a:lnTo>
                  <a:pt x="0" y="763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283549" y="603401"/>
            <a:ext cx="8413560" cy="1092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100" b="1">
                <a:solidFill>
                  <a:schemeClr val="bg1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API using Postman</a:t>
            </a:r>
            <a:endParaRPr kumimoji="0" lang="en-US" sz="7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uce Semi-Bold"/>
              <a:ea typeface="Open Sauce Semi-Bold"/>
              <a:cs typeface="Open Sauce Semi-Bold"/>
              <a:sym typeface="Open Sauce Semi-Bold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B37288-E080-5C93-C29C-A40C2FAB5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494" y="2120811"/>
            <a:ext cx="16073012" cy="6671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Validate the behavior, functionality, and reliability of web services by sending requests to the API endpoints</a:t>
            </a: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 analyzing the responses.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Postman Features Used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 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Request Types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GET, POST, PUT, DELETE for testing different API operations.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Assertions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Validate status codes, response times, and data in the response body.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Collections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Organized API test cases for features like Sign Up, Bill Pay, and Transfer Funds.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Environment Variables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Dynamic data handling across different environments (e.g., dev, test).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Chaining Requests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Use of one request's output as the input for another to simulate real workflows.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Benefits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Automates API testing, ensuring reliability.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Efficiently identifies issues in API responses before integration.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Provides quick feedback with detailed logs and reports.</a:t>
            </a:r>
          </a:p>
        </p:txBody>
      </p:sp>
      <p:pic>
        <p:nvPicPr>
          <p:cNvPr id="9" name="Picture 2" descr="Bug, bug search, development, programming, search, magnifier ...">
            <a:extLst>
              <a:ext uri="{FF2B5EF4-FFF2-40B4-BE49-F238E27FC236}">
                <a16:creationId xmlns:a16="http://schemas.microsoft.com/office/drawing/2014/main" id="{24F7D1D3-9148-EE9B-3212-C55C75739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9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D5887457-B0AD-3EF1-1955-E5A0726E9867}"/>
              </a:ext>
            </a:extLst>
          </p:cNvPr>
          <p:cNvSpPr txBox="1"/>
          <p:nvPr/>
        </p:nvSpPr>
        <p:spPr>
          <a:xfrm>
            <a:off x="609600" y="347723"/>
            <a:ext cx="386871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Testing Track</a:t>
            </a: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C04E09C7-EBF0-0EB7-C3E2-08273567180D}"/>
              </a:ext>
            </a:extLst>
          </p:cNvPr>
          <p:cNvSpPr/>
          <p:nvPr/>
        </p:nvSpPr>
        <p:spPr>
          <a:xfrm>
            <a:off x="17305513" y="136678"/>
            <a:ext cx="830087" cy="763144"/>
          </a:xfrm>
          <a:custGeom>
            <a:avLst/>
            <a:gdLst/>
            <a:ahLst/>
            <a:cxnLst/>
            <a:rect l="l" t="t" r="r" b="b"/>
            <a:pathLst>
              <a:path w="830087" h="763144">
                <a:moveTo>
                  <a:pt x="0" y="0"/>
                </a:moveTo>
                <a:lnTo>
                  <a:pt x="830087" y="0"/>
                </a:lnTo>
                <a:lnTo>
                  <a:pt x="830087" y="763144"/>
                </a:lnTo>
                <a:lnTo>
                  <a:pt x="0" y="763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1141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9C84F0D-5804-385C-D387-9F0DE5CCF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" r="1752" b="1"/>
          <a:stretch/>
        </p:blipFill>
        <p:spPr>
          <a:xfrm>
            <a:off x="1" y="10"/>
            <a:ext cx="9144000" cy="514092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E261459B-08E7-6D8C-FE2F-F81777AF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" r="4200" b="1"/>
          <a:stretch/>
        </p:blipFill>
        <p:spPr>
          <a:xfrm>
            <a:off x="9139428" y="10"/>
            <a:ext cx="9144000" cy="514092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B8D199B-07AA-921A-EC8A-F339D86F5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6" b="1"/>
          <a:stretch/>
        </p:blipFill>
        <p:spPr>
          <a:xfrm>
            <a:off x="1" y="5143500"/>
            <a:ext cx="9144000" cy="514093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D0B5BB1-87B4-36A8-F154-D17A6C81B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6397"/>
          <a:stretch/>
        </p:blipFill>
        <p:spPr>
          <a:xfrm>
            <a:off x="9139428" y="5143500"/>
            <a:ext cx="9144000" cy="5140930"/>
          </a:xfrm>
          <a:prstGeom prst="rect">
            <a:avLst/>
          </a:prstGeom>
        </p:spPr>
      </p:pic>
      <p:pic>
        <p:nvPicPr>
          <p:cNvPr id="18" name="Picture 2" descr="Bug, bug search, development, programming, search, magnifier ...">
            <a:extLst>
              <a:ext uri="{FF2B5EF4-FFF2-40B4-BE49-F238E27FC236}">
                <a16:creationId xmlns:a16="http://schemas.microsoft.com/office/drawing/2014/main" id="{8A7C1AA0-46DE-48FC-B5A4-AFDC2932D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9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13">
            <a:extLst>
              <a:ext uri="{FF2B5EF4-FFF2-40B4-BE49-F238E27FC236}">
                <a16:creationId xmlns:a16="http://schemas.microsoft.com/office/drawing/2014/main" id="{687B81BF-3924-7688-E733-77C92E6CB6BF}"/>
              </a:ext>
            </a:extLst>
          </p:cNvPr>
          <p:cNvSpPr txBox="1"/>
          <p:nvPr/>
        </p:nvSpPr>
        <p:spPr>
          <a:xfrm>
            <a:off x="609600" y="347723"/>
            <a:ext cx="386871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Testing Track</a:t>
            </a:r>
          </a:p>
        </p:txBody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C06D6FCE-95A3-5C82-AC8F-7C428025A0E8}"/>
              </a:ext>
            </a:extLst>
          </p:cNvPr>
          <p:cNvSpPr/>
          <p:nvPr/>
        </p:nvSpPr>
        <p:spPr>
          <a:xfrm>
            <a:off x="17305513" y="136678"/>
            <a:ext cx="830087" cy="763144"/>
          </a:xfrm>
          <a:custGeom>
            <a:avLst/>
            <a:gdLst/>
            <a:ahLst/>
            <a:cxnLst/>
            <a:rect l="l" t="t" r="r" b="b"/>
            <a:pathLst>
              <a:path w="830087" h="763144">
                <a:moveTo>
                  <a:pt x="0" y="0"/>
                </a:moveTo>
                <a:lnTo>
                  <a:pt x="830087" y="0"/>
                </a:lnTo>
                <a:lnTo>
                  <a:pt x="830087" y="763144"/>
                </a:lnTo>
                <a:lnTo>
                  <a:pt x="0" y="7631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92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4"/>
          <p:cNvSpPr/>
          <p:nvPr/>
        </p:nvSpPr>
        <p:spPr>
          <a:xfrm>
            <a:off x="1028700" y="1028700"/>
            <a:ext cx="255713" cy="63928"/>
          </a:xfrm>
          <a:custGeom>
            <a:avLst/>
            <a:gdLst/>
            <a:ahLst/>
            <a:cxnLst/>
            <a:rect l="l" t="t" r="r" b="b"/>
            <a:pathLst>
              <a:path w="255713" h="63928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216947" y="700975"/>
            <a:ext cx="17854110" cy="8400226"/>
            <a:chOff x="0" y="0"/>
            <a:chExt cx="23805480" cy="11200301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3805480" cy="11200301"/>
              <a:chOff x="0" y="0"/>
              <a:chExt cx="2924525" cy="137596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924525" cy="1375967"/>
              </a:xfrm>
              <a:custGeom>
                <a:avLst/>
                <a:gdLst/>
                <a:ahLst/>
                <a:cxnLst/>
                <a:rect l="l" t="t" r="r" b="b"/>
                <a:pathLst>
                  <a:path w="2924525" h="1375967">
                    <a:moveTo>
                      <a:pt x="2800064" y="1375966"/>
                    </a:moveTo>
                    <a:lnTo>
                      <a:pt x="124460" y="1375966"/>
                    </a:lnTo>
                    <a:cubicBezTo>
                      <a:pt x="55880" y="1375966"/>
                      <a:pt x="0" y="1320086"/>
                      <a:pt x="0" y="125150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800065" y="0"/>
                    </a:lnTo>
                    <a:cubicBezTo>
                      <a:pt x="2868644" y="0"/>
                      <a:pt x="2924525" y="55880"/>
                      <a:pt x="2924525" y="124460"/>
                    </a:cubicBezTo>
                    <a:lnTo>
                      <a:pt x="2924525" y="1251507"/>
                    </a:lnTo>
                    <a:cubicBezTo>
                      <a:pt x="2924525" y="1320086"/>
                      <a:pt x="2868644" y="1375967"/>
                      <a:pt x="2800065" y="1375967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en-EG" dirty="0"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3416465" y="5539739"/>
              <a:ext cx="16972542" cy="5660554"/>
            </a:xfrm>
            <a:custGeom>
              <a:avLst/>
              <a:gdLst/>
              <a:ahLst/>
              <a:cxnLst/>
              <a:rect l="l" t="t" r="r" b="b"/>
              <a:pathLst>
                <a:path w="16972542" h="5660554">
                  <a:moveTo>
                    <a:pt x="0" y="0"/>
                  </a:moveTo>
                  <a:lnTo>
                    <a:pt x="16972542" y="0"/>
                  </a:lnTo>
                  <a:lnTo>
                    <a:pt x="16972542" y="5660554"/>
                  </a:lnTo>
                  <a:lnTo>
                    <a:pt x="0" y="5660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8374" r="-16618" b="-2861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921370" y="991777"/>
            <a:ext cx="337930" cy="337930"/>
          </a:xfrm>
          <a:custGeom>
            <a:avLst/>
            <a:gdLst/>
            <a:ahLst/>
            <a:cxnLst/>
            <a:rect l="l" t="t" r="r" b="b"/>
            <a:pathLst>
              <a:path w="337930" h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4533813" y="3958110"/>
            <a:ext cx="9220373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40"/>
              </a:lnSpc>
              <a:spcBef>
                <a:spcPct val="0"/>
              </a:spcBef>
            </a:pPr>
            <a:r>
              <a:rPr lang="en-US" sz="6200" b="1" u="none">
                <a:solidFill>
                  <a:srgbClr val="F1E9E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Thank you!</a:t>
            </a:r>
          </a:p>
        </p:txBody>
      </p:sp>
      <p:pic>
        <p:nvPicPr>
          <p:cNvPr id="3" name="Picture 2" descr="Bug, bug search, development, programming, search, magnifier ...">
            <a:extLst>
              <a:ext uri="{FF2B5EF4-FFF2-40B4-BE49-F238E27FC236}">
                <a16:creationId xmlns:a16="http://schemas.microsoft.com/office/drawing/2014/main" id="{F85EE365-4250-5D30-0541-D9AE88222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9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3">
            <a:extLst>
              <a:ext uri="{FF2B5EF4-FFF2-40B4-BE49-F238E27FC236}">
                <a16:creationId xmlns:a16="http://schemas.microsoft.com/office/drawing/2014/main" id="{B54DAA68-693E-104C-96CE-89ACAA2BB2C8}"/>
              </a:ext>
            </a:extLst>
          </p:cNvPr>
          <p:cNvSpPr txBox="1"/>
          <p:nvPr/>
        </p:nvSpPr>
        <p:spPr>
          <a:xfrm>
            <a:off x="609600" y="347723"/>
            <a:ext cx="386871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Testing Track</a:t>
            </a:r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B609959A-A1B2-F6CC-9938-48F970E15307}"/>
              </a:ext>
            </a:extLst>
          </p:cNvPr>
          <p:cNvSpPr/>
          <p:nvPr/>
        </p:nvSpPr>
        <p:spPr>
          <a:xfrm>
            <a:off x="17305513" y="136678"/>
            <a:ext cx="830087" cy="763144"/>
          </a:xfrm>
          <a:custGeom>
            <a:avLst/>
            <a:gdLst/>
            <a:ahLst/>
            <a:cxnLst/>
            <a:rect l="l" t="t" r="r" b="b"/>
            <a:pathLst>
              <a:path w="830087" h="763144">
                <a:moveTo>
                  <a:pt x="0" y="0"/>
                </a:moveTo>
                <a:lnTo>
                  <a:pt x="830087" y="0"/>
                </a:lnTo>
                <a:lnTo>
                  <a:pt x="830087" y="763144"/>
                </a:lnTo>
                <a:lnTo>
                  <a:pt x="0" y="7631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6945" y="858074"/>
            <a:ext cx="17854110" cy="8400226"/>
            <a:chOff x="176703" y="-183261"/>
            <a:chExt cx="2924525" cy="1375967"/>
          </a:xfrm>
        </p:grpSpPr>
        <p:sp>
          <p:nvSpPr>
            <p:cNvPr id="3" name="Freeform 3"/>
            <p:cNvSpPr/>
            <p:nvPr/>
          </p:nvSpPr>
          <p:spPr>
            <a:xfrm>
              <a:off x="176703" y="-183261"/>
              <a:ext cx="2924525" cy="1375967"/>
            </a:xfrm>
            <a:custGeom>
              <a:avLst/>
              <a:gdLst/>
              <a:ahLst/>
              <a:cxnLst/>
              <a:rect l="l" t="t" r="r" b="b"/>
              <a:pathLst>
                <a:path w="2924525" h="1375967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5" y="0"/>
                  </a:lnTo>
                  <a:cubicBezTo>
                    <a:pt x="2868644" y="0"/>
                    <a:pt x="2924525" y="55880"/>
                    <a:pt x="2924525" y="124460"/>
                  </a:cubicBezTo>
                  <a:lnTo>
                    <a:pt x="2924525" y="1251507"/>
                  </a:lnTo>
                  <a:cubicBezTo>
                    <a:pt x="2924525" y="1320086"/>
                    <a:pt x="2868644" y="1375967"/>
                    <a:pt x="2800065" y="1375967"/>
                  </a:cubicBezTo>
                  <a:close/>
                </a:path>
              </a:pathLst>
            </a:custGeom>
            <a:solidFill>
              <a:srgbClr val="1B1B1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155181" y="3647544"/>
            <a:ext cx="7470356" cy="282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b="1" dirty="0">
                <a:solidFill>
                  <a:srgbClr val="F1E9E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Account Services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DDF81C6-E943-BA52-E446-E6A3012C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05" y="1400586"/>
            <a:ext cx="5703133" cy="7315200"/>
          </a:xfrm>
          <a:prstGeom prst="rect">
            <a:avLst/>
          </a:prstGeom>
        </p:spPr>
      </p:pic>
      <p:pic>
        <p:nvPicPr>
          <p:cNvPr id="15" name="Picture 2" descr="Bug, bug search, development, programming, search, magnifier ...">
            <a:extLst>
              <a:ext uri="{FF2B5EF4-FFF2-40B4-BE49-F238E27FC236}">
                <a16:creationId xmlns:a16="http://schemas.microsoft.com/office/drawing/2014/main" id="{9FC21796-28C4-3989-BA74-D3341F01F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9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0561E7C0-0FFF-8641-B221-4046A6652759}"/>
              </a:ext>
            </a:extLst>
          </p:cNvPr>
          <p:cNvSpPr txBox="1"/>
          <p:nvPr/>
        </p:nvSpPr>
        <p:spPr>
          <a:xfrm>
            <a:off x="609600" y="347723"/>
            <a:ext cx="386871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Testing Track</a:t>
            </a:r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32699DFF-CDD4-7CC8-FF8B-A32F81D93F01}"/>
              </a:ext>
            </a:extLst>
          </p:cNvPr>
          <p:cNvSpPr/>
          <p:nvPr/>
        </p:nvSpPr>
        <p:spPr>
          <a:xfrm>
            <a:off x="17305513" y="136678"/>
            <a:ext cx="830087" cy="763144"/>
          </a:xfrm>
          <a:custGeom>
            <a:avLst/>
            <a:gdLst/>
            <a:ahLst/>
            <a:cxnLst/>
            <a:rect l="l" t="t" r="r" b="b"/>
            <a:pathLst>
              <a:path w="830087" h="763144">
                <a:moveTo>
                  <a:pt x="0" y="0"/>
                </a:moveTo>
                <a:lnTo>
                  <a:pt x="830087" y="0"/>
                </a:lnTo>
                <a:lnTo>
                  <a:pt x="830087" y="763144"/>
                </a:lnTo>
                <a:lnTo>
                  <a:pt x="0" y="763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7628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7517172" y="3550265"/>
            <a:ext cx="10161613" cy="3680682"/>
          </a:xfrm>
          <a:custGeom>
            <a:avLst/>
            <a:gdLst/>
            <a:ahLst/>
            <a:cxnLst/>
            <a:rect l="l" t="t" r="r" b="b"/>
            <a:pathLst>
              <a:path w="10161613" h="3799234">
                <a:moveTo>
                  <a:pt x="0" y="0"/>
                </a:moveTo>
                <a:lnTo>
                  <a:pt x="10161613" y="0"/>
                </a:lnTo>
                <a:lnTo>
                  <a:pt x="10161613" y="3799234"/>
                </a:lnTo>
                <a:lnTo>
                  <a:pt x="0" y="37992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681" b="-56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332228" y="426470"/>
            <a:ext cx="6787718" cy="14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r>
              <a:rPr lang="en-US" sz="4900" b="1" dirty="0">
                <a:solidFill>
                  <a:srgbClr val="F1E9E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User </a:t>
            </a:r>
            <a:r>
              <a:rPr lang="en-US" sz="4900" b="1" dirty="0" err="1">
                <a:solidFill>
                  <a:srgbClr val="F1E9E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Registeration</a:t>
            </a:r>
            <a:endParaRPr lang="en-US" sz="4900" b="1" dirty="0">
              <a:solidFill>
                <a:srgbClr val="F1E9E9"/>
              </a:solidFill>
              <a:latin typeface="Open Sauce Semi-Bold"/>
              <a:ea typeface="Open Sauce Semi-Bold"/>
              <a:cs typeface="Open Sauce Semi-Bold"/>
              <a:sym typeface="Open Sauce Semi-Bold"/>
            </a:endParaRPr>
          </a:p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endParaRPr lang="en-US" sz="4900" b="1" dirty="0">
              <a:solidFill>
                <a:srgbClr val="F1E9E9"/>
              </a:solidFill>
              <a:latin typeface="Open Sauce Semi-Bold"/>
              <a:ea typeface="Open Sauce Semi-Bold"/>
              <a:cs typeface="Open Sauce Semi-Bold"/>
              <a:sym typeface="Open Sauce Semi-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BBD5DB-D48E-9559-B399-519723F99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15" y="1432623"/>
            <a:ext cx="6223074" cy="7390223"/>
          </a:xfrm>
          <a:prstGeom prst="rect">
            <a:avLst/>
          </a:prstGeom>
        </p:spPr>
      </p:pic>
      <p:pic>
        <p:nvPicPr>
          <p:cNvPr id="6" name="Picture 2" descr="Bug, bug search, development, programming, search, magnifier ...">
            <a:extLst>
              <a:ext uri="{FF2B5EF4-FFF2-40B4-BE49-F238E27FC236}">
                <a16:creationId xmlns:a16="http://schemas.microsoft.com/office/drawing/2014/main" id="{412272C7-19BD-BCA6-19B2-A6EF7B5AA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9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id="{198265A7-CFC2-42A0-0985-AE483A8504A8}"/>
              </a:ext>
            </a:extLst>
          </p:cNvPr>
          <p:cNvSpPr txBox="1"/>
          <p:nvPr/>
        </p:nvSpPr>
        <p:spPr>
          <a:xfrm>
            <a:off x="609600" y="347723"/>
            <a:ext cx="386871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Testing Track</a:t>
            </a:r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BB85D980-0F81-1C34-0E9F-F34996138420}"/>
              </a:ext>
            </a:extLst>
          </p:cNvPr>
          <p:cNvSpPr/>
          <p:nvPr/>
        </p:nvSpPr>
        <p:spPr>
          <a:xfrm>
            <a:off x="17305513" y="136678"/>
            <a:ext cx="830087" cy="763144"/>
          </a:xfrm>
          <a:custGeom>
            <a:avLst/>
            <a:gdLst/>
            <a:ahLst/>
            <a:cxnLst/>
            <a:rect l="l" t="t" r="r" b="b"/>
            <a:pathLst>
              <a:path w="830087" h="763144">
                <a:moveTo>
                  <a:pt x="0" y="0"/>
                </a:moveTo>
                <a:lnTo>
                  <a:pt x="830087" y="0"/>
                </a:lnTo>
                <a:lnTo>
                  <a:pt x="830087" y="763144"/>
                </a:lnTo>
                <a:lnTo>
                  <a:pt x="0" y="7631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6332228" y="426470"/>
            <a:ext cx="6787718" cy="14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r>
              <a:rPr lang="en-US" sz="4900" b="1">
                <a:solidFill>
                  <a:srgbClr val="F1E9E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Open New Account</a:t>
            </a:r>
          </a:p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endParaRPr lang="en-US" sz="4900" b="1">
              <a:solidFill>
                <a:srgbClr val="F1E9E9"/>
              </a:solidFill>
              <a:latin typeface="Open Sauce Semi-Bold"/>
              <a:ea typeface="Open Sauce Semi-Bold"/>
              <a:cs typeface="Open Sauce Semi-Bold"/>
              <a:sym typeface="Open Sauce Semi-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BBD5DB-D48E-9559-B399-519723F994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2304" y="2166471"/>
            <a:ext cx="6695891" cy="5253282"/>
          </a:xfrm>
          <a:prstGeom prst="rect">
            <a:avLst/>
          </a:prstGeom>
        </p:spPr>
      </p:pic>
      <p:sp>
        <p:nvSpPr>
          <p:cNvPr id="3" name="Freeform 4">
            <a:extLst>
              <a:ext uri="{FF2B5EF4-FFF2-40B4-BE49-F238E27FC236}">
                <a16:creationId xmlns:a16="http://schemas.microsoft.com/office/drawing/2014/main" id="{C185C326-5B36-DF70-63CB-F1D78EAD6857}"/>
              </a:ext>
            </a:extLst>
          </p:cNvPr>
          <p:cNvSpPr/>
          <p:nvPr/>
        </p:nvSpPr>
        <p:spPr>
          <a:xfrm>
            <a:off x="7687074" y="2893495"/>
            <a:ext cx="10161613" cy="3799234"/>
          </a:xfrm>
          <a:custGeom>
            <a:avLst/>
            <a:gdLst/>
            <a:ahLst/>
            <a:cxnLst/>
            <a:rect l="l" t="t" r="r" b="b"/>
            <a:pathLst>
              <a:path w="10161613" h="3799234">
                <a:moveTo>
                  <a:pt x="0" y="0"/>
                </a:moveTo>
                <a:lnTo>
                  <a:pt x="10161613" y="0"/>
                </a:lnTo>
                <a:lnTo>
                  <a:pt x="10161613" y="3799234"/>
                </a:lnTo>
                <a:lnTo>
                  <a:pt x="0" y="3799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681" b="-5681"/>
            </a:stretch>
          </a:blipFill>
        </p:spPr>
        <p:txBody>
          <a:bodyPr/>
          <a:lstStyle/>
          <a:p>
            <a:endParaRPr lang="en-EG"/>
          </a:p>
        </p:txBody>
      </p:sp>
      <p:pic>
        <p:nvPicPr>
          <p:cNvPr id="4" name="Picture 2" descr="Bug, bug search, development, programming, search, magnifier ...">
            <a:extLst>
              <a:ext uri="{FF2B5EF4-FFF2-40B4-BE49-F238E27FC236}">
                <a16:creationId xmlns:a16="http://schemas.microsoft.com/office/drawing/2014/main" id="{9AA2C465-20FC-9FCE-E786-8B8C0E85A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9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5D7E1864-741F-B109-F463-236F47BEFD38}"/>
              </a:ext>
            </a:extLst>
          </p:cNvPr>
          <p:cNvSpPr txBox="1"/>
          <p:nvPr/>
        </p:nvSpPr>
        <p:spPr>
          <a:xfrm>
            <a:off x="609600" y="347723"/>
            <a:ext cx="386871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Testing Track</a:t>
            </a:r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71AA29A8-E64D-7A84-B561-014FB0D348EF}"/>
              </a:ext>
            </a:extLst>
          </p:cNvPr>
          <p:cNvSpPr/>
          <p:nvPr/>
        </p:nvSpPr>
        <p:spPr>
          <a:xfrm>
            <a:off x="17305513" y="136678"/>
            <a:ext cx="830087" cy="763144"/>
          </a:xfrm>
          <a:custGeom>
            <a:avLst/>
            <a:gdLst/>
            <a:ahLst/>
            <a:cxnLst/>
            <a:rect l="l" t="t" r="r" b="b"/>
            <a:pathLst>
              <a:path w="830087" h="763144">
                <a:moveTo>
                  <a:pt x="0" y="0"/>
                </a:moveTo>
                <a:lnTo>
                  <a:pt x="830087" y="0"/>
                </a:lnTo>
                <a:lnTo>
                  <a:pt x="830087" y="763144"/>
                </a:lnTo>
                <a:lnTo>
                  <a:pt x="0" y="7631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69445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6562939" y="512595"/>
            <a:ext cx="6787718" cy="14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r>
              <a:rPr lang="en-US" sz="4900" b="1">
                <a:solidFill>
                  <a:srgbClr val="F1E9E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Account Overview</a:t>
            </a:r>
          </a:p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endParaRPr lang="en-US" sz="4900" b="1">
              <a:solidFill>
                <a:srgbClr val="F1E9E9"/>
              </a:solidFill>
              <a:latin typeface="Open Sauce Semi-Bold"/>
              <a:ea typeface="Open Sauce Semi-Bold"/>
              <a:cs typeface="Open Sauce Semi-Bold"/>
              <a:sym typeface="Open Sauce Semi-Bold"/>
            </a:endParaRP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917EC2CD-76E4-6BA8-5A4E-77C9D36EC280}"/>
              </a:ext>
            </a:extLst>
          </p:cNvPr>
          <p:cNvSpPr/>
          <p:nvPr/>
        </p:nvSpPr>
        <p:spPr>
          <a:xfrm>
            <a:off x="1596378" y="1981138"/>
            <a:ext cx="15095244" cy="6451661"/>
          </a:xfrm>
          <a:custGeom>
            <a:avLst/>
            <a:gdLst/>
            <a:ahLst/>
            <a:cxnLst/>
            <a:rect l="l" t="t" r="r" b="b"/>
            <a:pathLst>
              <a:path w="10161613" h="3799234">
                <a:moveTo>
                  <a:pt x="0" y="0"/>
                </a:moveTo>
                <a:lnTo>
                  <a:pt x="10161613" y="0"/>
                </a:lnTo>
                <a:lnTo>
                  <a:pt x="10161613" y="3799234"/>
                </a:lnTo>
                <a:lnTo>
                  <a:pt x="0" y="37992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681" b="-5681"/>
            </a:stretch>
          </a:blipFill>
        </p:spPr>
        <p:txBody>
          <a:bodyPr/>
          <a:lstStyle/>
          <a:p>
            <a:endParaRPr lang="en-EG"/>
          </a:p>
        </p:txBody>
      </p:sp>
      <p:pic>
        <p:nvPicPr>
          <p:cNvPr id="4" name="Picture 2" descr="Bug, bug search, development, programming, search, magnifier ...">
            <a:extLst>
              <a:ext uri="{FF2B5EF4-FFF2-40B4-BE49-F238E27FC236}">
                <a16:creationId xmlns:a16="http://schemas.microsoft.com/office/drawing/2014/main" id="{B5A6827A-5195-2C06-DBBC-A158449A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9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0D10A4B7-D9DC-3BDE-1763-045F0CED80D1}"/>
              </a:ext>
            </a:extLst>
          </p:cNvPr>
          <p:cNvSpPr txBox="1"/>
          <p:nvPr/>
        </p:nvSpPr>
        <p:spPr>
          <a:xfrm>
            <a:off x="609600" y="347723"/>
            <a:ext cx="386871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Testing Track</a:t>
            </a:r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1160EB10-4FD7-11C7-E8CB-FC286F4252AB}"/>
              </a:ext>
            </a:extLst>
          </p:cNvPr>
          <p:cNvSpPr/>
          <p:nvPr/>
        </p:nvSpPr>
        <p:spPr>
          <a:xfrm>
            <a:off x="17305513" y="136678"/>
            <a:ext cx="830087" cy="763144"/>
          </a:xfrm>
          <a:custGeom>
            <a:avLst/>
            <a:gdLst/>
            <a:ahLst/>
            <a:cxnLst/>
            <a:rect l="l" t="t" r="r" b="b"/>
            <a:pathLst>
              <a:path w="830087" h="763144">
                <a:moveTo>
                  <a:pt x="0" y="0"/>
                </a:moveTo>
                <a:lnTo>
                  <a:pt x="830087" y="0"/>
                </a:lnTo>
                <a:lnTo>
                  <a:pt x="830087" y="763144"/>
                </a:lnTo>
                <a:lnTo>
                  <a:pt x="0" y="763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351248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7378739" y="1051009"/>
            <a:ext cx="6787718" cy="14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r>
              <a:rPr lang="en-US" sz="4900" b="1">
                <a:solidFill>
                  <a:srgbClr val="F1E9E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Transfer Funds</a:t>
            </a:r>
          </a:p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endParaRPr lang="en-US" sz="4900" b="1">
              <a:solidFill>
                <a:srgbClr val="F1E9E9"/>
              </a:solidFill>
              <a:latin typeface="Open Sauce Semi-Bold"/>
              <a:ea typeface="Open Sauce Semi-Bold"/>
              <a:cs typeface="Open Sauce Semi-Bold"/>
              <a:sym typeface="Open Sauce Semi-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BBD5DB-D48E-9559-B399-519723F994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12275" r="-4203" b="61155"/>
          <a:stretch/>
        </p:blipFill>
        <p:spPr>
          <a:xfrm>
            <a:off x="549464" y="2750989"/>
            <a:ext cx="7489675" cy="4785021"/>
          </a:xfrm>
          <a:prstGeom prst="rect">
            <a:avLst/>
          </a:prstGeom>
        </p:spPr>
      </p:pic>
      <p:sp>
        <p:nvSpPr>
          <p:cNvPr id="4" name="Freeform 4">
            <a:extLst>
              <a:ext uri="{FF2B5EF4-FFF2-40B4-BE49-F238E27FC236}">
                <a16:creationId xmlns:a16="http://schemas.microsoft.com/office/drawing/2014/main" id="{D6352EC9-B86F-5870-3A2B-BFEBEB928E5B}"/>
              </a:ext>
            </a:extLst>
          </p:cNvPr>
          <p:cNvSpPr/>
          <p:nvPr/>
        </p:nvSpPr>
        <p:spPr>
          <a:xfrm>
            <a:off x="8039139" y="2981835"/>
            <a:ext cx="10161613" cy="4323330"/>
          </a:xfrm>
          <a:custGeom>
            <a:avLst/>
            <a:gdLst/>
            <a:ahLst/>
            <a:cxnLst/>
            <a:rect l="l" t="t" r="r" b="b"/>
            <a:pathLst>
              <a:path w="10161613" h="3799234">
                <a:moveTo>
                  <a:pt x="0" y="0"/>
                </a:moveTo>
                <a:lnTo>
                  <a:pt x="10161613" y="0"/>
                </a:lnTo>
                <a:lnTo>
                  <a:pt x="10161613" y="3799234"/>
                </a:lnTo>
                <a:lnTo>
                  <a:pt x="0" y="3799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681" b="-5681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2" descr="Bug, bug search, development, programming, search, magnifier ...">
            <a:extLst>
              <a:ext uri="{FF2B5EF4-FFF2-40B4-BE49-F238E27FC236}">
                <a16:creationId xmlns:a16="http://schemas.microsoft.com/office/drawing/2014/main" id="{A1D45DBA-F4AD-7127-6FF6-8FDCA2596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9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D7B0C942-D3BC-2707-B9EC-F384345A8FF3}"/>
              </a:ext>
            </a:extLst>
          </p:cNvPr>
          <p:cNvSpPr txBox="1"/>
          <p:nvPr/>
        </p:nvSpPr>
        <p:spPr>
          <a:xfrm>
            <a:off x="609600" y="347723"/>
            <a:ext cx="386871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Testing Track</a:t>
            </a:r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10CF0B6C-5B19-BF7D-8154-72598A82FC21}"/>
              </a:ext>
            </a:extLst>
          </p:cNvPr>
          <p:cNvSpPr/>
          <p:nvPr/>
        </p:nvSpPr>
        <p:spPr>
          <a:xfrm>
            <a:off x="17305513" y="136678"/>
            <a:ext cx="830087" cy="763144"/>
          </a:xfrm>
          <a:custGeom>
            <a:avLst/>
            <a:gdLst/>
            <a:ahLst/>
            <a:cxnLst/>
            <a:rect l="l" t="t" r="r" b="b"/>
            <a:pathLst>
              <a:path w="830087" h="763144">
                <a:moveTo>
                  <a:pt x="0" y="0"/>
                </a:moveTo>
                <a:lnTo>
                  <a:pt x="830087" y="0"/>
                </a:lnTo>
                <a:lnTo>
                  <a:pt x="830087" y="763144"/>
                </a:lnTo>
                <a:lnTo>
                  <a:pt x="0" y="7631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92290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8114874" y="692852"/>
            <a:ext cx="6787718" cy="14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r>
              <a:rPr lang="en-US" sz="4900" b="1">
                <a:solidFill>
                  <a:srgbClr val="F1E9E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Bill Pay</a:t>
            </a:r>
          </a:p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endParaRPr lang="en-US" sz="4900" b="1">
              <a:solidFill>
                <a:srgbClr val="F1E9E9"/>
              </a:solidFill>
              <a:latin typeface="Open Sauce Semi-Bold"/>
              <a:ea typeface="Open Sauce Semi-Bold"/>
              <a:cs typeface="Open Sauce Semi-Bold"/>
              <a:sym typeface="Open Sauce Semi-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BBD5DB-D48E-9559-B399-519723F994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11371" r="-7732" b="46944"/>
          <a:stretch/>
        </p:blipFill>
        <p:spPr>
          <a:xfrm>
            <a:off x="527044" y="1694302"/>
            <a:ext cx="8229388" cy="6890898"/>
          </a:xfrm>
          <a:prstGeom prst="rect">
            <a:avLst/>
          </a:prstGeom>
        </p:spPr>
      </p:pic>
      <p:sp>
        <p:nvSpPr>
          <p:cNvPr id="3" name="Freeform 4">
            <a:extLst>
              <a:ext uri="{FF2B5EF4-FFF2-40B4-BE49-F238E27FC236}">
                <a16:creationId xmlns:a16="http://schemas.microsoft.com/office/drawing/2014/main" id="{01A8FD8B-1B34-44DB-D105-EB7BDA8DBE00}"/>
              </a:ext>
            </a:extLst>
          </p:cNvPr>
          <p:cNvSpPr/>
          <p:nvPr/>
        </p:nvSpPr>
        <p:spPr>
          <a:xfrm>
            <a:off x="8640646" y="3562679"/>
            <a:ext cx="9142728" cy="3374537"/>
          </a:xfrm>
          <a:custGeom>
            <a:avLst/>
            <a:gdLst/>
            <a:ahLst/>
            <a:cxnLst/>
            <a:rect l="l" t="t" r="r" b="b"/>
            <a:pathLst>
              <a:path w="10161613" h="3799234">
                <a:moveTo>
                  <a:pt x="0" y="0"/>
                </a:moveTo>
                <a:lnTo>
                  <a:pt x="10161613" y="0"/>
                </a:lnTo>
                <a:lnTo>
                  <a:pt x="10161613" y="3799234"/>
                </a:lnTo>
                <a:lnTo>
                  <a:pt x="0" y="3799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681" b="-5681"/>
            </a:stretch>
          </a:blipFill>
        </p:spPr>
        <p:txBody>
          <a:bodyPr/>
          <a:lstStyle/>
          <a:p>
            <a:endParaRPr lang="en-EG"/>
          </a:p>
        </p:txBody>
      </p:sp>
      <p:pic>
        <p:nvPicPr>
          <p:cNvPr id="4" name="Picture 2" descr="Bug, bug search, development, programming, search, magnifier ...">
            <a:extLst>
              <a:ext uri="{FF2B5EF4-FFF2-40B4-BE49-F238E27FC236}">
                <a16:creationId xmlns:a16="http://schemas.microsoft.com/office/drawing/2014/main" id="{A7C24A2A-56FD-C8BE-5D22-A3098A481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9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4C1002D2-62AD-B4D9-7DA3-CEE89E2B1874}"/>
              </a:ext>
            </a:extLst>
          </p:cNvPr>
          <p:cNvSpPr txBox="1"/>
          <p:nvPr/>
        </p:nvSpPr>
        <p:spPr>
          <a:xfrm>
            <a:off x="609600" y="347723"/>
            <a:ext cx="386871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Testing Track</a:t>
            </a:r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C1BD9D66-6A02-B8C2-EC42-78A62AB7F8CC}"/>
              </a:ext>
            </a:extLst>
          </p:cNvPr>
          <p:cNvSpPr/>
          <p:nvPr/>
        </p:nvSpPr>
        <p:spPr>
          <a:xfrm>
            <a:off x="17305513" y="136678"/>
            <a:ext cx="830087" cy="763144"/>
          </a:xfrm>
          <a:custGeom>
            <a:avLst/>
            <a:gdLst/>
            <a:ahLst/>
            <a:cxnLst/>
            <a:rect l="l" t="t" r="r" b="b"/>
            <a:pathLst>
              <a:path w="830087" h="763144">
                <a:moveTo>
                  <a:pt x="0" y="0"/>
                </a:moveTo>
                <a:lnTo>
                  <a:pt x="830087" y="0"/>
                </a:lnTo>
                <a:lnTo>
                  <a:pt x="830087" y="763144"/>
                </a:lnTo>
                <a:lnTo>
                  <a:pt x="0" y="7631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40466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6997274" y="809625"/>
            <a:ext cx="6787718" cy="14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r>
              <a:rPr lang="en-US" sz="4900" b="1">
                <a:solidFill>
                  <a:srgbClr val="F1E9E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Find Transaction</a:t>
            </a:r>
          </a:p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endParaRPr lang="en-US" sz="4900" b="1">
              <a:solidFill>
                <a:srgbClr val="F1E9E9"/>
              </a:solidFill>
              <a:latin typeface="Open Sauce Semi-Bold"/>
              <a:ea typeface="Open Sauce Semi-Bold"/>
              <a:cs typeface="Open Sauce Semi-Bold"/>
              <a:sym typeface="Open Sauce Semi-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BBD5DB-D48E-9559-B399-519723F994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013" r="1407" b="45202"/>
          <a:stretch/>
        </p:blipFill>
        <p:spPr>
          <a:xfrm>
            <a:off x="806121" y="1758949"/>
            <a:ext cx="7207583" cy="6769100"/>
          </a:xfrm>
          <a:prstGeom prst="rect">
            <a:avLst/>
          </a:prstGeom>
        </p:spPr>
      </p:pic>
      <p:sp>
        <p:nvSpPr>
          <p:cNvPr id="4" name="Freeform 4">
            <a:extLst>
              <a:ext uri="{FF2B5EF4-FFF2-40B4-BE49-F238E27FC236}">
                <a16:creationId xmlns:a16="http://schemas.microsoft.com/office/drawing/2014/main" id="{DE251888-98B5-9DA2-C2F9-FB0CD20E9A1A}"/>
              </a:ext>
            </a:extLst>
          </p:cNvPr>
          <p:cNvSpPr/>
          <p:nvPr/>
        </p:nvSpPr>
        <p:spPr>
          <a:xfrm>
            <a:off x="8483600" y="3430325"/>
            <a:ext cx="8998279" cy="4138875"/>
          </a:xfrm>
          <a:custGeom>
            <a:avLst/>
            <a:gdLst/>
            <a:ahLst/>
            <a:cxnLst/>
            <a:rect l="l" t="t" r="r" b="b"/>
            <a:pathLst>
              <a:path w="10161613" h="3799234">
                <a:moveTo>
                  <a:pt x="0" y="0"/>
                </a:moveTo>
                <a:lnTo>
                  <a:pt x="10161613" y="0"/>
                </a:lnTo>
                <a:lnTo>
                  <a:pt x="10161613" y="3799234"/>
                </a:lnTo>
                <a:lnTo>
                  <a:pt x="0" y="3799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681" b="-5681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2" descr="Bug, bug search, development, programming, search, magnifier ...">
            <a:extLst>
              <a:ext uri="{FF2B5EF4-FFF2-40B4-BE49-F238E27FC236}">
                <a16:creationId xmlns:a16="http://schemas.microsoft.com/office/drawing/2014/main" id="{18B090E5-F3AA-F552-6E62-D8009280C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9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21EDE55D-99D4-9D06-C5DB-79DA829A5BC8}"/>
              </a:ext>
            </a:extLst>
          </p:cNvPr>
          <p:cNvSpPr txBox="1"/>
          <p:nvPr/>
        </p:nvSpPr>
        <p:spPr>
          <a:xfrm>
            <a:off x="609600" y="347723"/>
            <a:ext cx="386871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Testing Track</a:t>
            </a:r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9416D74A-6B4D-C7A2-1096-56069CE7ADBD}"/>
              </a:ext>
            </a:extLst>
          </p:cNvPr>
          <p:cNvSpPr/>
          <p:nvPr/>
        </p:nvSpPr>
        <p:spPr>
          <a:xfrm>
            <a:off x="17305513" y="136678"/>
            <a:ext cx="830087" cy="763144"/>
          </a:xfrm>
          <a:custGeom>
            <a:avLst/>
            <a:gdLst/>
            <a:ahLst/>
            <a:cxnLst/>
            <a:rect l="l" t="t" r="r" b="b"/>
            <a:pathLst>
              <a:path w="830087" h="763144">
                <a:moveTo>
                  <a:pt x="0" y="0"/>
                </a:moveTo>
                <a:lnTo>
                  <a:pt x="830087" y="0"/>
                </a:lnTo>
                <a:lnTo>
                  <a:pt x="830087" y="763144"/>
                </a:lnTo>
                <a:lnTo>
                  <a:pt x="0" y="7631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950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6242442" y="975206"/>
            <a:ext cx="6787718" cy="14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r>
              <a:rPr lang="en-US" sz="4900" b="1">
                <a:solidFill>
                  <a:srgbClr val="F1E9E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Update Contact Info</a:t>
            </a:r>
          </a:p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endParaRPr lang="en-US" sz="4900" b="1">
              <a:solidFill>
                <a:srgbClr val="F1E9E9"/>
              </a:solidFill>
              <a:latin typeface="Open Sauce Semi-Bold"/>
              <a:ea typeface="Open Sauce Semi-Bold"/>
              <a:cs typeface="Open Sauce Semi-Bold"/>
              <a:sym typeface="Open Sauce Semi-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BBD5DB-D48E-9559-B399-519723F994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813" r="14103" b="57572"/>
          <a:stretch/>
        </p:blipFill>
        <p:spPr>
          <a:xfrm>
            <a:off x="787499" y="2278169"/>
            <a:ext cx="7215250" cy="7199206"/>
          </a:xfrm>
          <a:prstGeom prst="rect">
            <a:avLst/>
          </a:prstGeom>
        </p:spPr>
      </p:pic>
      <p:sp>
        <p:nvSpPr>
          <p:cNvPr id="3" name="Freeform 4">
            <a:extLst>
              <a:ext uri="{FF2B5EF4-FFF2-40B4-BE49-F238E27FC236}">
                <a16:creationId xmlns:a16="http://schemas.microsoft.com/office/drawing/2014/main" id="{D27B8B82-7FBF-4EBB-2CC6-5B25F88BBE70}"/>
              </a:ext>
            </a:extLst>
          </p:cNvPr>
          <p:cNvSpPr/>
          <p:nvPr/>
        </p:nvSpPr>
        <p:spPr>
          <a:xfrm>
            <a:off x="8559819" y="3467578"/>
            <a:ext cx="8940682" cy="4375672"/>
          </a:xfrm>
          <a:custGeom>
            <a:avLst/>
            <a:gdLst/>
            <a:ahLst/>
            <a:cxnLst/>
            <a:rect l="l" t="t" r="r" b="b"/>
            <a:pathLst>
              <a:path w="10161613" h="3799234">
                <a:moveTo>
                  <a:pt x="0" y="0"/>
                </a:moveTo>
                <a:lnTo>
                  <a:pt x="10161613" y="0"/>
                </a:lnTo>
                <a:lnTo>
                  <a:pt x="10161613" y="3799234"/>
                </a:lnTo>
                <a:lnTo>
                  <a:pt x="0" y="3799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681" b="-5681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2" descr="Bug, bug search, development, programming, search, magnifier ...">
            <a:extLst>
              <a:ext uri="{FF2B5EF4-FFF2-40B4-BE49-F238E27FC236}">
                <a16:creationId xmlns:a16="http://schemas.microsoft.com/office/drawing/2014/main" id="{4960FFCA-27D5-1CFA-91F2-F32BD5803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9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9F25D4C3-7267-C824-CEB9-DBE6737B6AB3}"/>
              </a:ext>
            </a:extLst>
          </p:cNvPr>
          <p:cNvSpPr txBox="1"/>
          <p:nvPr/>
        </p:nvSpPr>
        <p:spPr>
          <a:xfrm>
            <a:off x="609600" y="347723"/>
            <a:ext cx="386871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Testing Track</a:t>
            </a:r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D738A13F-631E-4576-BB2C-62C2C341074E}"/>
              </a:ext>
            </a:extLst>
          </p:cNvPr>
          <p:cNvSpPr/>
          <p:nvPr/>
        </p:nvSpPr>
        <p:spPr>
          <a:xfrm>
            <a:off x="17305513" y="136678"/>
            <a:ext cx="830087" cy="763144"/>
          </a:xfrm>
          <a:custGeom>
            <a:avLst/>
            <a:gdLst/>
            <a:ahLst/>
            <a:cxnLst/>
            <a:rect l="l" t="t" r="r" b="b"/>
            <a:pathLst>
              <a:path w="830087" h="763144">
                <a:moveTo>
                  <a:pt x="0" y="0"/>
                </a:moveTo>
                <a:lnTo>
                  <a:pt x="830087" y="0"/>
                </a:lnTo>
                <a:lnTo>
                  <a:pt x="830087" y="763144"/>
                </a:lnTo>
                <a:lnTo>
                  <a:pt x="0" y="7631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76862"/>
      </p:ext>
    </p:extLst>
  </p:cSld>
  <p:clrMapOvr>
    <a:masterClrMapping/>
  </p:clrMapOvr>
  <p:transition spd="slow">
    <p:push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</a:spPr>
      <a:bodyPr/>
      <a:lstStyle>
        <a:defPPr algn="l"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267</Words>
  <Application>Microsoft Office PowerPoint</Application>
  <PresentationFormat>Custom</PresentationFormat>
  <Paragraphs>51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Prata</vt:lpstr>
      <vt:lpstr>Aptos</vt:lpstr>
      <vt:lpstr>Open Sauce</vt:lpstr>
      <vt:lpstr>Poppins</vt:lpstr>
      <vt:lpstr>Open Sauce Semi-Bold</vt:lpstr>
      <vt:lpstr>Courier New</vt:lpstr>
      <vt:lpstr>Arial</vt:lpstr>
      <vt:lpstr>Raleway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presentation</dc:title>
  <cp:lastModifiedBy>20140380</cp:lastModifiedBy>
  <cp:revision>4</cp:revision>
  <dcterms:created xsi:type="dcterms:W3CDTF">2006-08-16T00:00:00Z</dcterms:created>
  <dcterms:modified xsi:type="dcterms:W3CDTF">2024-10-22T12:30:13Z</dcterms:modified>
  <dc:identifier>DAGUPENE_YY</dc:identifier>
</cp:coreProperties>
</file>